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8" r:id="rId4"/>
  </p:sldMasterIdLst>
  <p:notesMasterIdLst>
    <p:notesMasterId r:id="rId11"/>
  </p:notesMasterIdLst>
  <p:handoutMasterIdLst>
    <p:handoutMasterId r:id="rId12"/>
  </p:handoutMasterIdLst>
  <p:sldIdLst>
    <p:sldId id="2439" r:id="rId5"/>
    <p:sldId id="2445" r:id="rId6"/>
    <p:sldId id="2448" r:id="rId7"/>
    <p:sldId id="2462" r:id="rId8"/>
    <p:sldId id="2456" r:id="rId9"/>
    <p:sldId id="2463" r:id="rId10"/>
  </p:sldIdLst>
  <p:sldSz cx="9906000" cy="6858000" type="A4"/>
  <p:notesSz cx="9153525" cy="6858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4" userDrawn="1">
          <p15:clr>
            <a:srgbClr val="A4A3A4"/>
          </p15:clr>
        </p15:guide>
        <p15:guide id="3" pos="52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66BB0"/>
    <a:srgbClr val="DCE6F2"/>
    <a:srgbClr val="A6A6A6"/>
    <a:srgbClr val="7F7F7F"/>
    <a:srgbClr val="0070C0"/>
    <a:srgbClr val="FFFFCC"/>
    <a:srgbClr val="FDDBE2"/>
    <a:srgbClr val="F65C7D"/>
    <a:srgbClr val="FBB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3716" autoAdjust="0"/>
  </p:normalViewPr>
  <p:slideViewPr>
    <p:cSldViewPr snapToGrid="0">
      <p:cViewPr varScale="1">
        <p:scale>
          <a:sx n="59" d="100"/>
          <a:sy n="59" d="100"/>
        </p:scale>
        <p:origin x="1376" y="64"/>
      </p:cViewPr>
      <p:guideLst>
        <p:guide orient="horz" pos="3744"/>
        <p:guide pos="5280"/>
      </p:guideLst>
    </p:cSldViewPr>
  </p:slideViewPr>
  <p:outlineViewPr>
    <p:cViewPr>
      <p:scale>
        <a:sx n="33" d="100"/>
        <a:sy n="33" d="100"/>
      </p:scale>
      <p:origin x="0" y="-129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3306" y="-96"/>
      </p:cViewPr>
      <p:guideLst>
        <p:guide orient="horz" pos="2160"/>
        <p:guide pos="288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6" y="19"/>
            <a:ext cx="3966114" cy="342784"/>
          </a:xfrm>
          <a:prstGeom prst="rect">
            <a:avLst/>
          </a:prstGeom>
        </p:spPr>
        <p:txBody>
          <a:bodyPr vert="horz" lIns="87906" tIns="43956" rIns="87906" bIns="4395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5354" y="19"/>
            <a:ext cx="3966114" cy="342784"/>
          </a:xfrm>
          <a:prstGeom prst="rect">
            <a:avLst/>
          </a:prstGeom>
        </p:spPr>
        <p:txBody>
          <a:bodyPr vert="horz" lIns="87906" tIns="43956" rIns="87906" bIns="43956" rtlCol="0"/>
          <a:lstStyle>
            <a:lvl1pPr algn="r">
              <a:defRPr sz="1200"/>
            </a:lvl1pPr>
          </a:lstStyle>
          <a:p>
            <a:fld id="{02FB48EA-BE95-44AD-AE6B-6256584DFC6B}" type="datetimeFigureOut">
              <a:rPr lang="en-US" smtClean="0"/>
              <a:pPr/>
              <a:t>8/2/2019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6" y="6514065"/>
            <a:ext cx="3966114" cy="342784"/>
          </a:xfrm>
          <a:prstGeom prst="rect">
            <a:avLst/>
          </a:prstGeom>
        </p:spPr>
        <p:txBody>
          <a:bodyPr vert="horz" lIns="87906" tIns="43956" rIns="87906" bIns="4395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5354" y="6514065"/>
            <a:ext cx="3966114" cy="342784"/>
          </a:xfrm>
          <a:prstGeom prst="rect">
            <a:avLst/>
          </a:prstGeom>
        </p:spPr>
        <p:txBody>
          <a:bodyPr vert="horz" lIns="87906" tIns="43956" rIns="87906" bIns="43956" rtlCol="0" anchor="b"/>
          <a:lstStyle>
            <a:lvl1pPr algn="r">
              <a:defRPr sz="1200"/>
            </a:lvl1pPr>
          </a:lstStyle>
          <a:p>
            <a:fld id="{008ABB39-93A2-4833-ABD2-886FA5616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541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6" y="7"/>
            <a:ext cx="3966523" cy="342899"/>
          </a:xfrm>
          <a:prstGeom prst="rect">
            <a:avLst/>
          </a:prstGeom>
        </p:spPr>
        <p:txBody>
          <a:bodyPr vert="horz" lIns="89683" tIns="44843" rIns="89683" bIns="4484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4901" y="7"/>
            <a:ext cx="3966523" cy="342899"/>
          </a:xfrm>
          <a:prstGeom prst="rect">
            <a:avLst/>
          </a:prstGeom>
        </p:spPr>
        <p:txBody>
          <a:bodyPr vert="horz" lIns="89683" tIns="44843" rIns="89683" bIns="44843" rtlCol="0"/>
          <a:lstStyle>
            <a:lvl1pPr algn="r">
              <a:defRPr sz="1200"/>
            </a:lvl1pPr>
          </a:lstStyle>
          <a:p>
            <a:fld id="{20493866-6F32-7848-A8D4-2EB6EBB520DA}" type="datetimeFigureOut">
              <a:rPr lang="en-US" smtClean="0"/>
              <a:pPr/>
              <a:t>8/2/2019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9388" y="515938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83" tIns="44843" rIns="89683" bIns="4484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5353" y="3257560"/>
            <a:ext cx="7322820" cy="3086099"/>
          </a:xfrm>
          <a:prstGeom prst="rect">
            <a:avLst/>
          </a:prstGeom>
        </p:spPr>
        <p:txBody>
          <a:bodyPr vert="horz" lIns="89683" tIns="44843" rIns="89683" bIns="4484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6" y="6513921"/>
            <a:ext cx="3966523" cy="342899"/>
          </a:xfrm>
          <a:prstGeom prst="rect">
            <a:avLst/>
          </a:prstGeom>
        </p:spPr>
        <p:txBody>
          <a:bodyPr vert="horz" lIns="89683" tIns="44843" rIns="89683" bIns="4484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4901" y="6513921"/>
            <a:ext cx="3966523" cy="342899"/>
          </a:xfrm>
          <a:prstGeom prst="rect">
            <a:avLst/>
          </a:prstGeom>
        </p:spPr>
        <p:txBody>
          <a:bodyPr vert="horz" lIns="89683" tIns="44843" rIns="89683" bIns="44843" rtlCol="0" anchor="b"/>
          <a:lstStyle>
            <a:lvl1pPr algn="r">
              <a:defRPr sz="1200"/>
            </a:lvl1pPr>
          </a:lstStyle>
          <a:p>
            <a:fld id="{D8532D2C-BEA1-9B45-A08E-13B580CB60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437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32D2C-BEA1-9B45-A08E-13B580CB606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9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906000" cy="1185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9906000" cy="4014787"/>
          </a:xfrm>
        </p:spPr>
        <p:txBody>
          <a:bodyPr/>
          <a:lstStyle>
            <a:lvl1pPr>
              <a:buClrTx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rot="16200000">
            <a:off x="4953000" y="-864968"/>
            <a:ext cx="0" cy="9912096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4794250" y="6688477"/>
            <a:ext cx="317500" cy="16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846014" y="6487598"/>
            <a:ext cx="213972" cy="197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96069" y="4468661"/>
            <a:ext cx="8420100" cy="414528"/>
          </a:xfrm>
        </p:spPr>
        <p:txBody>
          <a:bodyPr lIns="0" tIns="0" rIns="0" bIns="0" anchor="ctr" anchorCtr="0"/>
          <a:lstStyle>
            <a:lvl1pPr algn="l">
              <a:defRPr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Presentation Title (One line, 22 pt)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6069" y="4908134"/>
            <a:ext cx="6934200" cy="406686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 (One line,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47873" y="4548853"/>
            <a:ext cx="0" cy="1033272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796069" y="5339765"/>
            <a:ext cx="5035642" cy="244602"/>
          </a:xfrm>
        </p:spPr>
        <p:txBody>
          <a:bodyPr lIns="0" tIns="0" rIns="0" bIns="0" anchor="ctr">
            <a:normAutofit/>
          </a:bodyPr>
          <a:lstStyle>
            <a:lvl1pPr marL="0" marR="0" indent="-2254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Arial" pitchFamily="34" charset="0"/>
              <a:buNone/>
              <a:tabLst/>
              <a:defRPr lang="en-US" sz="1400" kern="1200" baseline="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Arial" pitchFamily="34" charset="0"/>
              <a:buNone/>
              <a:tabLst/>
              <a:defRPr/>
            </a:pPr>
            <a:r>
              <a:rPr lang="en-US" dirty="0"/>
              <a:t>Month Year—Location (One line,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6299200"/>
            <a:ext cx="1915886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4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0" y="5094380"/>
            <a:ext cx="9906000" cy="121692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348371"/>
            <a:ext cx="99060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5057314"/>
            <a:ext cx="99060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0" y="75829"/>
            <a:ext cx="9906000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3840" y="475488"/>
            <a:ext cx="9418320" cy="7315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2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header for content page (Up to two lines, 22 pt)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243840" y="1719072"/>
            <a:ext cx="9418320" cy="3183850"/>
          </a:xfrm>
        </p:spPr>
        <p:txBody>
          <a:bodyPr>
            <a:noAutofit/>
          </a:bodyPr>
          <a:lstStyle>
            <a:lvl1pPr marL="225425" indent="-225425">
              <a:lnSpc>
                <a:spcPct val="100000"/>
              </a:lnSpc>
              <a:spcBef>
                <a:spcPts val="9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63550" indent="-238125">
              <a:buClr>
                <a:srgbClr val="0B1F65"/>
              </a:buClr>
              <a:buFont typeface="Symbol" pitchFamily="18" charset="2"/>
              <a:buChar char="-"/>
              <a:defRPr sz="1200">
                <a:latin typeface="Arial" pitchFamily="34" charset="0"/>
                <a:cs typeface="Arial" pitchFamily="34" charset="0"/>
              </a:defRPr>
            </a:lvl2pPr>
            <a:lvl3pPr marL="688975" indent="-225425">
              <a:buFont typeface="Wingdings" pitchFamily="2" charset="2"/>
              <a:buChar char="§"/>
              <a:defRPr sz="12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/>
              <a:t>Section 1 (One line, 16 pts)</a:t>
            </a:r>
          </a:p>
          <a:p>
            <a:pPr lvl="0"/>
            <a:r>
              <a:rPr lang="en-US" dirty="0"/>
              <a:t>Section 2 (One line, 16 pts)</a:t>
            </a:r>
          </a:p>
          <a:p>
            <a:pPr lvl="0"/>
            <a:r>
              <a:rPr lang="en-US" dirty="0"/>
              <a:t>Section 3 (One line, 16 pts)</a:t>
            </a:r>
          </a:p>
          <a:p>
            <a:pPr lvl="0"/>
            <a:r>
              <a:rPr lang="en-US" dirty="0"/>
              <a:t>Section 4 (One line, 16 pts)</a:t>
            </a:r>
          </a:p>
          <a:p>
            <a:pPr lvl="0"/>
            <a:r>
              <a:rPr lang="en-US" dirty="0"/>
              <a:t>Section 5 (One line, 16 </a:t>
            </a:r>
            <a:r>
              <a:rPr lang="en-US" dirty="0" err="1"/>
              <a:t>pts</a:t>
            </a:r>
            <a:r>
              <a:rPr lang="en-US" dirty="0"/>
              <a:t>)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3851564" y="200786"/>
            <a:ext cx="2161309" cy="21677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8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475488"/>
            <a:ext cx="9418320" cy="7315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" y="1721999"/>
            <a:ext cx="9418320" cy="4572000"/>
          </a:xfrm>
        </p:spPr>
        <p:txBody>
          <a:bodyPr/>
          <a:lstStyle>
            <a:lvl1pPr marL="225425" indent="-225425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  <a:defRPr/>
            </a:lvl1pPr>
            <a:lvl2pPr>
              <a:spcBef>
                <a:spcPts val="200"/>
              </a:spcBef>
              <a:spcAft>
                <a:spcPts val="200"/>
              </a:spcAft>
              <a:defRPr/>
            </a:lvl2pPr>
            <a:lvl3pPr>
              <a:spcBef>
                <a:spcPts val="200"/>
              </a:spcBef>
              <a:spcAft>
                <a:spcPts val="200"/>
              </a:spcAft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8000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475488"/>
            <a:ext cx="9418320" cy="7315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460878" y="1356782"/>
            <a:ext cx="984244" cy="215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1">
            <a:spAutoFit/>
          </a:bodyPr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en-US" dirty="0"/>
              <a:t>Sub-header</a:t>
            </a:r>
          </a:p>
        </p:txBody>
      </p:sp>
    </p:spTree>
    <p:extLst>
      <p:ext uri="{BB962C8B-B14F-4D97-AF65-F5344CB8AC3E}">
        <p14:creationId xmlns:p14="http://schemas.microsoft.com/office/powerpoint/2010/main" val="238852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43840" y="475488"/>
            <a:ext cx="9418320" cy="731520"/>
          </a:xfrm>
        </p:spPr>
        <p:txBody>
          <a:bodyPr lIns="0" tIns="0" rIns="0" bIns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4310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43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9023730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552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4513" y="6495877"/>
            <a:ext cx="5569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014B80-1094-614D-82C4-FC9C7ECF587A}" type="slidenum">
              <a:rPr lang="en-US" sz="1000" smtClean="0">
                <a:solidFill>
                  <a:schemeClr val="bg2"/>
                </a:solidFill>
              </a:rPr>
              <a:pPr algn="ctr"/>
              <a:t>‹#›</a:t>
            </a:fld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325" y="98971"/>
            <a:ext cx="9418320" cy="7315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" y="1722000"/>
            <a:ext cx="941832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81872"/>
            <a:ext cx="99060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791" descr="https://hello.bah.com/firm/MarComm/Brand/100th%20Anniversary%20Logos/BAH%20100TH%20LOGO_black.jpg"/>
          <p:cNvPicPr>
            <a:picLocks noChangeAspect="1" noChangeArrowheads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9505" y="6461690"/>
            <a:ext cx="1482655" cy="3207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80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3" r:id="rId3"/>
    <p:sldLayoutId id="2147483675" r:id="rId4"/>
    <p:sldLayoutId id="2147483672" r:id="rId5"/>
    <p:sldLayoutId id="2147483674" r:id="rId6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5100" algn="l" defTabSz="914400" rtl="0" eaLnBrk="1" latinLnBrk="0" hangingPunct="1">
        <a:spcBef>
          <a:spcPts val="200"/>
        </a:spcBef>
        <a:spcAft>
          <a:spcPts val="200"/>
        </a:spcAft>
        <a:buClrTx/>
        <a:buSzPct val="100000"/>
        <a:buFont typeface="Wingdings" panose="05000000000000000000" pitchFamily="2" charset="2"/>
        <a:buChar char="§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1pPr>
      <a:lvl2pPr marL="457200" indent="-177800" algn="l" defTabSz="914400" rtl="0" eaLnBrk="1" latinLnBrk="0" hangingPunct="1">
        <a:spcBef>
          <a:spcPts val="200"/>
        </a:spcBef>
        <a:spcAft>
          <a:spcPts val="200"/>
        </a:spcAft>
        <a:buClrTx/>
        <a:buSzPct val="100000"/>
        <a:buFont typeface="Arial" panose="020B0604020202020204" pitchFamily="34" charset="0"/>
        <a:buChar char="−"/>
        <a:tabLst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2pPr>
      <a:lvl3pPr marL="796925" indent="-225425" algn="l" defTabSz="1143000" rtl="0" eaLnBrk="1" latinLnBrk="0" hangingPunct="1">
        <a:spcBef>
          <a:spcPts val="200"/>
        </a:spcBef>
        <a:spcAft>
          <a:spcPts val="200"/>
        </a:spcAft>
        <a:buClrTx/>
        <a:buSzPct val="100000"/>
        <a:buFont typeface="Wingdings" panose="05000000000000000000" pitchFamily="2" charset="2"/>
        <a:buChar char="§"/>
        <a:defRPr sz="16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5100" indent="-225425" algn="l" defTabSz="914400" rtl="0" eaLnBrk="1" latinLnBrk="0" hangingPunct="1">
        <a:spcBef>
          <a:spcPct val="20000"/>
        </a:spcBef>
        <a:buClr>
          <a:schemeClr val="tx2"/>
        </a:buClr>
        <a:buSzPct val="100000"/>
        <a:buFont typeface="Arial" pitchFamily="34" charset="0"/>
        <a:buChar char="–"/>
        <a:defRPr lang="en-US" sz="1800" kern="1200" dirty="0" smtClean="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SzPct val="60000"/>
        <a:buFont typeface="Arial" pitchFamily="34" charset="0"/>
        <a:buChar char="►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ri-summit.com/agenda-2019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6068" y="4454147"/>
            <a:ext cx="8985606" cy="414528"/>
          </a:xfrm>
        </p:spPr>
        <p:txBody>
          <a:bodyPr/>
          <a:lstStyle/>
          <a:p>
            <a:r>
              <a:rPr lang="en-US" dirty="0"/>
              <a:t>Semiconductor Packaging: </a:t>
            </a:r>
            <a:br>
              <a:rPr lang="en-US" dirty="0"/>
            </a:br>
            <a:r>
              <a:rPr lang="en-US" dirty="0"/>
              <a:t>The Challenges of a Secure Supply Chain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6068" y="5292201"/>
            <a:ext cx="8985606" cy="38558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Jeff Demmin (demmin_jeffrey@bah.com)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Booz Allen Hamilton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96068" y="6026591"/>
            <a:ext cx="5035642" cy="602823"/>
          </a:xfrm>
        </p:spPr>
        <p:txBody>
          <a:bodyPr/>
          <a:lstStyle/>
          <a:p>
            <a:r>
              <a:rPr lang="en-US" dirty="0"/>
              <a:t>Microelectronics Integrity Meeting</a:t>
            </a:r>
          </a:p>
          <a:p>
            <a:r>
              <a:rPr lang="en-US" dirty="0"/>
              <a:t>August 6-7, 2019</a:t>
            </a:r>
          </a:p>
        </p:txBody>
      </p:sp>
      <p:pic>
        <p:nvPicPr>
          <p:cNvPr id="11" name="Picture 821" descr="Booz_Allen_InnovateForward_logo_LockUp_bla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7"/>
          <a:stretch/>
        </p:blipFill>
        <p:spPr bwMode="auto">
          <a:xfrm>
            <a:off x="7120545" y="6134582"/>
            <a:ext cx="2538967" cy="2548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87746A-446D-4A22-8C82-E97DE2E64F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722" b="17038"/>
          <a:stretch/>
        </p:blipFill>
        <p:spPr>
          <a:xfrm>
            <a:off x="0" y="66613"/>
            <a:ext cx="9906000" cy="39201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63E87-4CFC-43C1-B707-1DD0D56DCF75}"/>
              </a:ext>
            </a:extLst>
          </p:cNvPr>
          <p:cNvSpPr txBox="1"/>
          <p:nvPr/>
        </p:nvSpPr>
        <p:spPr bwMode="gray">
          <a:xfrm>
            <a:off x="57983" y="6697309"/>
            <a:ext cx="1667123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rtlCol="0" anchor="ctr" anchorCtr="1">
            <a:spAutoFit/>
          </a:bodyPr>
          <a:lstStyle/>
          <a:p>
            <a:pPr algn="ctr"/>
            <a:r>
              <a:rPr lang="en-US" sz="900" dirty="0"/>
              <a:t>Image courtesy of Athena Group</a:t>
            </a:r>
          </a:p>
        </p:txBody>
      </p:sp>
    </p:spTree>
    <p:extLst>
      <p:ext uri="{BB962C8B-B14F-4D97-AF65-F5344CB8AC3E}">
        <p14:creationId xmlns:p14="http://schemas.microsoft.com/office/powerpoint/2010/main" val="616852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840" y="124614"/>
            <a:ext cx="9418320" cy="731520"/>
          </a:xfrm>
        </p:spPr>
        <p:txBody>
          <a:bodyPr/>
          <a:lstStyle/>
          <a:p>
            <a:r>
              <a:rPr lang="en-US" dirty="0"/>
              <a:t>Electronic Manufacturing Supply Chain:</a:t>
            </a:r>
            <a:br>
              <a:rPr lang="en-US" dirty="0"/>
            </a:br>
            <a:r>
              <a:rPr lang="en-US" dirty="0"/>
              <a:t>Unavoidably international, even for DoD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59" y="996879"/>
            <a:ext cx="8239282" cy="53082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23" y="3518292"/>
            <a:ext cx="2333866" cy="101601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3338623" y="4986669"/>
            <a:ext cx="1614377" cy="350875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472089" y="4210493"/>
            <a:ext cx="1673722" cy="7761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840" y="135238"/>
            <a:ext cx="9418320" cy="731520"/>
          </a:xfrm>
        </p:spPr>
        <p:txBody>
          <a:bodyPr/>
          <a:lstStyle/>
          <a:p>
            <a:r>
              <a:rPr lang="en-US" dirty="0"/>
              <a:t>Semiconductor Assembly Example (2.5D HBM):</a:t>
            </a:r>
            <a:br>
              <a:rPr lang="en-US" dirty="0"/>
            </a:br>
            <a:r>
              <a:rPr lang="en-US" dirty="0"/>
              <a:t>How many people have access throughout the supply chain?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88" y="2675971"/>
            <a:ext cx="8600991" cy="37313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 bwMode="gray">
          <a:xfrm>
            <a:off x="-51724" y="6480888"/>
            <a:ext cx="471422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000" dirty="0"/>
              <a:t>Source:  “Start Your HBM/2.5D Design Today,” SK Hynix, Amkor, </a:t>
            </a:r>
            <a:r>
              <a:rPr lang="en-US" sz="1000" dirty="0" err="1"/>
              <a:t>eSilicon</a:t>
            </a:r>
            <a:r>
              <a:rPr lang="en-US" sz="1000" dirty="0"/>
              <a:t>, Northwest Logic, Avery Design, 2016.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88" y="1014794"/>
            <a:ext cx="3163310" cy="1509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 bwMode="gray">
          <a:xfrm>
            <a:off x="4673383" y="972637"/>
            <a:ext cx="3345468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rtlCol="0" anchor="ctr" anchorCtr="1">
            <a:spAutoFit/>
          </a:bodyPr>
          <a:lstStyle/>
          <a:p>
            <a:pPr algn="r"/>
            <a:r>
              <a:rPr lang="en-US" sz="1200" b="1" dirty="0"/>
              <a:t>Interposer design, masks, fab FE, fab BE, test</a:t>
            </a:r>
          </a:p>
          <a:p>
            <a:pPr algn="r"/>
            <a:r>
              <a:rPr lang="en-US" sz="1200" b="1" dirty="0"/>
              <a:t>Substrate design, masks, fab, test</a:t>
            </a:r>
          </a:p>
          <a:p>
            <a:pPr algn="r"/>
            <a:r>
              <a:rPr lang="en-US" sz="1200" b="1" dirty="0"/>
              <a:t>Logic design, masks, fab, test</a:t>
            </a:r>
          </a:p>
          <a:p>
            <a:pPr algn="r"/>
            <a:r>
              <a:rPr lang="en-US" sz="1200" b="1" dirty="0"/>
              <a:t>Assembly 1, test</a:t>
            </a:r>
          </a:p>
          <a:p>
            <a:pPr algn="r"/>
            <a:r>
              <a:rPr lang="en-US" sz="1200" b="1" dirty="0"/>
              <a:t>Logic on interposer test</a:t>
            </a:r>
          </a:p>
          <a:p>
            <a:pPr algn="r"/>
            <a:r>
              <a:rPr lang="en-US" sz="1200" b="1" dirty="0"/>
              <a:t>Memory design, masks, fab, test</a:t>
            </a:r>
          </a:p>
          <a:p>
            <a:pPr algn="r"/>
            <a:r>
              <a:rPr lang="en-US" sz="1200" b="1" dirty="0"/>
              <a:t>Assembly 2, test</a:t>
            </a:r>
          </a:p>
          <a:p>
            <a:pPr algn="r"/>
            <a:r>
              <a:rPr lang="en-US" sz="1200" b="1" dirty="0"/>
              <a:t>Final test</a:t>
            </a:r>
          </a:p>
        </p:txBody>
      </p:sp>
      <p:sp>
        <p:nvSpPr>
          <p:cNvPr id="9" name="TextBox 8"/>
          <p:cNvSpPr txBox="1"/>
          <p:nvPr/>
        </p:nvSpPr>
        <p:spPr bwMode="gray">
          <a:xfrm>
            <a:off x="8190736" y="956500"/>
            <a:ext cx="304678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200" b="1" dirty="0"/>
              <a:t>= 5</a:t>
            </a:r>
          </a:p>
          <a:p>
            <a:r>
              <a:rPr lang="en-US" sz="1200" b="1" dirty="0"/>
              <a:t>= 4</a:t>
            </a:r>
          </a:p>
          <a:p>
            <a:r>
              <a:rPr lang="en-US" sz="1200" b="1" dirty="0"/>
              <a:t>= 4</a:t>
            </a:r>
          </a:p>
          <a:p>
            <a:r>
              <a:rPr lang="en-US" sz="1200" b="1" dirty="0"/>
              <a:t>= 2</a:t>
            </a:r>
          </a:p>
          <a:p>
            <a:r>
              <a:rPr lang="en-US" sz="1200" b="1" dirty="0"/>
              <a:t>= 1</a:t>
            </a:r>
          </a:p>
          <a:p>
            <a:r>
              <a:rPr lang="en-US" sz="1200" b="1" dirty="0"/>
              <a:t>= 4</a:t>
            </a:r>
          </a:p>
          <a:p>
            <a:r>
              <a:rPr lang="en-US" sz="1200" b="1" dirty="0"/>
              <a:t>= 2</a:t>
            </a:r>
          </a:p>
          <a:p>
            <a:r>
              <a:rPr lang="en-US" sz="1200" b="1" dirty="0"/>
              <a:t>= </a:t>
            </a:r>
            <a:r>
              <a:rPr lang="en-US" sz="1200" b="1" u="sng" dirty="0"/>
              <a:t>1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8270048" y="2415848"/>
            <a:ext cx="1046760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rtlCol="0" anchor="ctr" anchorCtr="1">
            <a:spAutoFit/>
          </a:bodyPr>
          <a:lstStyle/>
          <a:p>
            <a:pPr algn="ctr"/>
            <a:r>
              <a:rPr lang="en-US" sz="1400" b="1" dirty="0"/>
              <a:t>23 minimum</a:t>
            </a:r>
          </a:p>
        </p:txBody>
      </p:sp>
    </p:spTree>
    <p:extLst>
      <p:ext uri="{BB962C8B-B14F-4D97-AF65-F5344CB8AC3E}">
        <p14:creationId xmlns:p14="http://schemas.microsoft.com/office/powerpoint/2010/main" val="1421569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840" y="135238"/>
            <a:ext cx="9418320" cy="731520"/>
          </a:xfrm>
        </p:spPr>
        <p:txBody>
          <a:bodyPr/>
          <a:lstStyle/>
          <a:p>
            <a:r>
              <a:rPr lang="en-US" dirty="0"/>
              <a:t>Semiconductor Assembly Example (2.5D HBM):</a:t>
            </a:r>
            <a:br>
              <a:rPr lang="en-US" dirty="0"/>
            </a:br>
            <a:r>
              <a:rPr lang="en-US" dirty="0"/>
              <a:t>How many people have access throughout the supply chain?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88" y="2675971"/>
            <a:ext cx="8600991" cy="37313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 bwMode="gray">
          <a:xfrm>
            <a:off x="-51724" y="6480888"/>
            <a:ext cx="471422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000" dirty="0"/>
              <a:t>Source:  “Start Your HBM/2.5D Design Today,” SK Hynix, Amkor, </a:t>
            </a:r>
            <a:r>
              <a:rPr lang="en-US" sz="1000" dirty="0" err="1"/>
              <a:t>eSilicon</a:t>
            </a:r>
            <a:r>
              <a:rPr lang="en-US" sz="1000" dirty="0"/>
              <a:t>, Northwest Logic, Avery Design, 2016.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88" y="1014794"/>
            <a:ext cx="3163310" cy="1509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 bwMode="gray">
          <a:xfrm>
            <a:off x="3729853" y="1110491"/>
            <a:ext cx="6027291" cy="126188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600" b="1" dirty="0"/>
              <a:t>Can’t control every step</a:t>
            </a:r>
          </a:p>
          <a:p>
            <a:r>
              <a:rPr lang="en-US" sz="1600" b="1" dirty="0"/>
              <a:t>=&gt; Need combination of trusted resources and in-line checks</a:t>
            </a:r>
          </a:p>
          <a:p>
            <a:endParaRPr lang="en-US" sz="1600" b="1" dirty="0"/>
          </a:p>
          <a:p>
            <a:r>
              <a:rPr lang="en-US" sz="1600" b="1" dirty="0"/>
              <a:t>Optimal solution varies by assembly flow</a:t>
            </a:r>
          </a:p>
          <a:p>
            <a:r>
              <a:rPr lang="en-US" sz="1600" b="1" dirty="0"/>
              <a:t>=&gt;Need semiconductor packaging process knowledge </a:t>
            </a:r>
          </a:p>
        </p:txBody>
      </p:sp>
    </p:spTree>
    <p:extLst>
      <p:ext uri="{BB962C8B-B14F-4D97-AF65-F5344CB8AC3E}">
        <p14:creationId xmlns:p14="http://schemas.microsoft.com/office/powerpoint/2010/main" val="907408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840" y="135238"/>
            <a:ext cx="9662160" cy="731520"/>
          </a:xfrm>
        </p:spPr>
        <p:txBody>
          <a:bodyPr/>
          <a:lstStyle/>
          <a:p>
            <a:r>
              <a:rPr lang="en-US" sz="2000" dirty="0"/>
              <a:t>Microelectronics Innovation for National Economic and Economic Competitiveness (MINSEC):  Packaging is critical part of security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1731069"/>
            <a:ext cx="6350686" cy="4318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192" y="1239324"/>
            <a:ext cx="1739968" cy="47115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gray">
          <a:xfrm>
            <a:off x="74090" y="6532613"/>
            <a:ext cx="474600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000" dirty="0"/>
              <a:t>Source: “Long-Term Strategy for DoD Assured Microelectronics Needs and Innovation for National Economic Competitiveness,” K. Baldwin, NDIA, Oct. 2018</a:t>
            </a:r>
          </a:p>
        </p:txBody>
      </p:sp>
      <p:sp>
        <p:nvSpPr>
          <p:cNvPr id="10" name="TextBox 9"/>
          <p:cNvSpPr txBox="1"/>
          <p:nvPr/>
        </p:nvSpPr>
        <p:spPr bwMode="gray">
          <a:xfrm flipH="1">
            <a:off x="4680113" y="1276142"/>
            <a:ext cx="2454886" cy="430887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Threats and opportunities concentrated at the back end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359889" y="2547300"/>
            <a:ext cx="1860697" cy="1336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>
            <a:stCxn id="10" idx="2"/>
          </p:cNvCxnSpPr>
          <p:nvPr/>
        </p:nvCxnSpPr>
        <p:spPr>
          <a:xfrm flipH="1">
            <a:off x="4956560" y="1707029"/>
            <a:ext cx="950996" cy="8643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 bwMode="gray">
          <a:xfrm flipH="1">
            <a:off x="6799019" y="2948767"/>
            <a:ext cx="964954" cy="1292662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Solutions needed where all pieces come together</a:t>
            </a: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V="1">
            <a:off x="7763973" y="3370521"/>
            <a:ext cx="787193" cy="2245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 bwMode="auto">
          <a:xfrm>
            <a:off x="8712549" y="2843074"/>
            <a:ext cx="984728" cy="527447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59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840" y="135238"/>
            <a:ext cx="9662160" cy="731520"/>
          </a:xfrm>
        </p:spPr>
        <p:txBody>
          <a:bodyPr/>
          <a:lstStyle/>
          <a:p>
            <a:r>
              <a:rPr lang="en-US" sz="2000" dirty="0"/>
              <a:t>“Microelectronics and the Department of Defense:  The Way Ahead”</a:t>
            </a:r>
            <a:br>
              <a:rPr lang="en-US" sz="2000" dirty="0"/>
            </a:br>
            <a:r>
              <a:rPr lang="en-US" sz="2000" dirty="0"/>
              <a:t>Lisa Porter (DUSD(R&amp;E)) at DARPA’s ERI Summit (July 2019) </a:t>
            </a:r>
          </a:p>
        </p:txBody>
      </p:sp>
      <p:sp>
        <p:nvSpPr>
          <p:cNvPr id="9" name="TextBox 8"/>
          <p:cNvSpPr txBox="1"/>
          <p:nvPr/>
        </p:nvSpPr>
        <p:spPr bwMode="gray">
          <a:xfrm>
            <a:off x="74090" y="6532613"/>
            <a:ext cx="458213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000" dirty="0"/>
              <a:t>Source: DARPA MTO ERI Summit; </a:t>
            </a:r>
            <a:r>
              <a:rPr lang="en-US" sz="1000" dirty="0">
                <a:hlinkClick r:id="rId2"/>
              </a:rPr>
              <a:t>http://www.eri-summit.com/agenda-2019</a:t>
            </a:r>
            <a:r>
              <a:rPr lang="en-US" sz="1000" dirty="0"/>
              <a:t> (links to presentations and videos)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41DADA-DA1A-42AA-8C0B-308D6B221E0E}"/>
              </a:ext>
            </a:extLst>
          </p:cNvPr>
          <p:cNvSpPr/>
          <p:nvPr/>
        </p:nvSpPr>
        <p:spPr>
          <a:xfrm>
            <a:off x="243840" y="1028343"/>
            <a:ext cx="91553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“We need to shift our thinking about trust and security.”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“How do you build secure cyber systems?  The answer is that you can’t.”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right question is how do we operate effectively in systems that are inherently not secure?”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“This philosophical shift is referred to a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“zero-trust” model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“How do we ensure that the microelectronics that we procure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regardless of the source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perform exactly as expected … and how do we ensure that our designs are protected?” 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Trusted Foundry model is outdated and simply cannot provide the access we need to the most advanced manufacturing capability.”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25F81C-04F9-4160-86F1-E61008EC120F}"/>
              </a:ext>
            </a:extLst>
          </p:cNvPr>
          <p:cNvSpPr/>
          <p:nvPr/>
        </p:nvSpPr>
        <p:spPr>
          <a:xfrm>
            <a:off x="243840" y="4242143"/>
            <a:ext cx="9155329" cy="1938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“Data not perimeters must be the arbiter of the trust that we assign to the electronics that we build.” </a:t>
            </a:r>
          </a:p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“Data collection and analysis methods must be developed and applied along the entire life cycle.”</a:t>
            </a:r>
          </a:p>
        </p:txBody>
      </p:sp>
    </p:spTree>
    <p:extLst>
      <p:ext uri="{BB962C8B-B14F-4D97-AF65-F5344CB8AC3E}">
        <p14:creationId xmlns:p14="http://schemas.microsoft.com/office/powerpoint/2010/main" val="18947682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674&quot;&gt;&lt;property id=&quot;20148&quot; value=&quot;5&quot;/&gt;&lt;property id=&quot;20300&quot; value=&quot;Slide 1&quot;/&gt;&lt;property id=&quot;20307&quot; value=&quot;256&quot;/&gt;&lt;/object&gt;&lt;object type=&quot;3&quot; unique_id=&quot;10675&quot;&gt;&lt;property id=&quot;20148&quot; value=&quot;5&quot;/&gt;&lt;property id=&quot;20300&quot; value=&quot;Slide 2&quot;/&gt;&lt;property id=&quot;20307&quot; value=&quot;257&quot;/&gt;&lt;/object&gt;&lt;object type=&quot;3&quot; unique_id=&quot;10676&quot;&gt;&lt;property id=&quot;20148&quot; value=&quot;5&quot;/&gt;&lt;property id=&quot;20300&quot; value=&quot;Slide 3&quot;/&gt;&lt;property id=&quot;20307&quot; value=&quot;258&quot;/&gt;&lt;/object&gt;&lt;object type=&quot;3&quot; unique_id=&quot;10677&quot;&gt;&lt;property id=&quot;20148&quot; value=&quot;5&quot;/&gt;&lt;property id=&quot;20300&quot; value=&quot;Slide 4&quot;/&gt;&lt;property id=&quot;20307&quot; value=&quot;259&quot;/&gt;&lt;/object&gt;&lt;object type=&quot;3&quot; unique_id=&quot;10678&quot;&gt;&lt;property id=&quot;20148&quot; value=&quot;5&quot;/&gt;&lt;property id=&quot;20300&quot; value=&quot;Slide 5&quot;/&gt;&lt;property id=&quot;20307&quot; value=&quot;260&quot;/&gt;&lt;/object&gt;&lt;/object&gt;&lt;/object&gt;&lt;/database&gt;"/>
  <p:tag name="SECTOMILLISECCONVERTED" val="1"/>
  <p:tag name="THINKCELLUNDODONOTDELETE" val="0"/>
  <p:tag name="THINKCELLPRESENTATIONDONOTDELETE" val="&lt;?xml version=&quot;1.0&quot; encoding=&quot;UTF-16&quot; standalone=&quot;yes&quot;?&gt;&#10;&lt;root reqver=&quot;21047&quot;&gt;&lt;version val=&quot;23269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#m/%#d/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&gt;&lt;m_bNumberIsYear val=&quot;0&quot;/&gt;&lt;m_strFormatTime&gt;%1&lt;/m_strFormatTime&gt;&lt;/m_precDefaultMonth&gt;&lt;m_precDefaultWeek&gt;&lt;m_bNumberIsYear val=&quot;0&quot;/&gt;&lt;m_strFormatTime&gt;%d.&lt;/m_strFormatTime&gt;&lt;/m_precDefaultWeek&gt;&lt;m_precDefaultDay&gt;&lt;m_bNumberIsYear val=&quot;0&quot;/&gt;&lt;m_strFormatTime&gt;%#d&lt;/m_strFormatTime&gt;&lt;/m_precDefaultDay&gt;&lt;m_mruColor&gt;&lt;m_vecMRU length=&quot;7&quot;&gt;&lt;elem m_fUsage=&quot;7.45685210799902980000E+000&quot;&gt;&lt;m_msothmcolidx val=&quot;0&quot;/&gt;&lt;m_rgb r=&quot;6&quot; g=&quot;6b&quot; b=&quot;b0&quot;/&gt;&lt;m_ppcolschidx tagver0=&quot;23004&quot; tagname0=&quot;m_ppcolschidxUNRECOGNIZED&quot; val=&quot;0&quot;/&gt;&lt;m_nBrightness val=&quot;0&quot;/&gt;&lt;/elem&gt;&lt;elem m_fUsage=&quot;1.17479637991579430000E+000&quot;&gt;&lt;m_msothmcolidx val=&quot;0&quot;/&gt;&lt;m_rgb r=&quot;dc&quot; g=&quot;e6&quot; b=&quot;f2&quot;/&gt;&lt;m_ppcolschidx tagver0=&quot;23004&quot; tagname0=&quot;m_ppcolschidxUNRECOGNIZED&quot; val=&quot;0&quot;/&gt;&lt;m_nBrightness val=&quot;0&quot;/&gt;&lt;/elem&gt;&lt;elem m_fUsage=&quot;8.63641192246917270000E-001&quot;&gt;&lt;m_msothmcolidx val=&quot;0&quot;/&gt;&lt;m_rgb r=&quot;91&quot; g=&quot;d0&quot; b=&quot;fb&quot;/&gt;&lt;m_ppcolschidx tagver0=&quot;23004&quot; tagname0=&quot;m_ppcolschidxUNRECOGNIZED&quot; val=&quot;0&quot;/&gt;&lt;m_nBrightness val=&quot;0&quot;/&gt;&lt;/elem&gt;&lt;elem m_fUsage=&quot;2.56828884838075750000E-001&quot;&gt;&lt;m_msothmcolidx val=&quot;0&quot;/&gt;&lt;m_rgb r=&quot;c5&quot; g=&quot;c5&quot; b=&quot;c5&quot;/&gt;&lt;m_ppcolschidx tagver0=&quot;23004&quot; tagname0=&quot;m_ppcolschidxUNRECOGNIZED&quot; val=&quot;0&quot;/&gt;&lt;m_nBrightness val=&quot;0&quot;/&gt;&lt;/elem&gt;&lt;elem m_fUsage=&quot;2.05891132094649100000E-001&quot;&gt;&lt;m_msothmcolidx val=&quot;0&quot;/&gt;&lt;m_rgb r=&quot;8e&quot; g=&quot;b4&quot; b=&quot;e3&quot;/&gt;&lt;m_ppcolschidx tagver0=&quot;23004&quot; tagname0=&quot;m_ppcolschidxUNRECOGNIZED&quot; val=&quot;0&quot;/&gt;&lt;m_nBrightness val=&quot;0&quot;/&gt;&lt;/elem&gt;&lt;elem m_fUsage=&quot;3.46712068996614040000E-002&quot;&gt;&lt;m_msothmcolidx val=&quot;0&quot;/&gt;&lt;m_rgb r=&quot;0&quot; g=&quot;20&quot; b=&quot;60&quot;/&gt;&lt;m_ppcolschidx tagver0=&quot;23004&quot; tagname0=&quot;m_ppcolschidxUNRECOGNIZED&quot; val=&quot;0&quot;/&gt;&lt;m_nBrightness val=&quot;0&quot;/&gt;&lt;/elem&gt;&lt;elem m_fUsage=&quot;5.72641689702235460000E-003&quot;&gt;&lt;m_msothmcolidx val=&quot;0&quot;/&gt;&lt;m_rgb r=&quot;e9&quot; g=&quot;8e&quot; b=&quot;31&quot;/&gt;&lt;m_ppcolschidx tagver0=&quot;23004&quot; tagname0=&quot;m_ppcolschidxUNRECOGNIZED&quot; val=&quot;0&quot;/&gt;&lt;m_nBrightness val=&quot;0&quot;/&gt;&lt;/elem&gt;&lt;/m_vecMRU&gt;&lt;/m_mruColor&gt;&lt;m_eweekdayFirstOfWeek val=&quot;1&quot;/&gt;&lt;m_eweekdayFirstOfWorkweek val=&quot;1&quot;/&gt;&lt;m_eweekdayFirstOfWeekend val=&quot;6&quot;/&gt;&lt;/CPresentation&gt;&lt;/root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ENA Template 2">
  <a:themeElements>
    <a:clrScheme name="Booz Allen International">
      <a:dk1>
        <a:srgbClr val="000000"/>
      </a:dk1>
      <a:lt1>
        <a:srgbClr val="FFFFFF"/>
      </a:lt1>
      <a:dk2>
        <a:srgbClr val="404040"/>
      </a:dk2>
      <a:lt2>
        <a:srgbClr val="808080"/>
      </a:lt2>
      <a:accent1>
        <a:srgbClr val="404040"/>
      </a:accent1>
      <a:accent2>
        <a:srgbClr val="0F4318"/>
      </a:accent2>
      <a:accent3>
        <a:srgbClr val="002060"/>
      </a:accent3>
      <a:accent4>
        <a:srgbClr val="E98E31"/>
      </a:accent4>
      <a:accent5>
        <a:srgbClr val="88AB87"/>
      </a:accent5>
      <a:accent6>
        <a:srgbClr val="066BB0"/>
      </a:accent6>
      <a:hlink>
        <a:srgbClr val="46B19C"/>
      </a:hlink>
      <a:folHlink>
        <a:srgbClr val="066BB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</a:ln>
        <a:ex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chemeClr val="bg1"/>
            </a:solidFill>
          </a:defRPr>
        </a:defPPr>
      </a:lstStyle>
    </a:spDef>
    <a:txDef>
      <a:spPr bwMode="gray">
        <a:noFill/>
        <a:ln w="9525" algn="ctr">
          <a:noFill/>
          <a:miter lim="800000"/>
          <a:headEnd/>
          <a:tailEnd/>
        </a:ln>
      </a:spPr>
      <a:bodyPr wrap="none" lIns="0" tIns="0" rIns="0" bIns="0" anchor="ctr" anchorCtr="1">
        <a:spAutoFit/>
      </a:bodyPr>
      <a:lstStyle>
        <a:defPPr algn="ctr"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ooz Allen MENA Blue.pptx" id="{026B9CB6-A899-4355-B171-919D2B328FA2}" vid="{5A84495B-62E8-475B-A153-FF4738B05C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BEDBA307BAA048B4FCD3E2F1F0D2C6" ma:contentTypeVersion="0" ma:contentTypeDescription="Create a new document." ma:contentTypeScope="" ma:versionID="a92160db5df2a291cf8b925c9e3f8a1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1B16931-32A2-446B-8F62-93F3F5F362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B3CE42-8C24-403C-A7F2-A29A4CE158D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8FD1F10-2992-4E3E-BF76-9BA4850234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423</Words>
  <Application>Microsoft Office PowerPoint</Application>
  <PresentationFormat>A4 Paper (210x297 mm)</PresentationFormat>
  <Paragraphs>51</Paragraphs>
  <Slides>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Symbol</vt:lpstr>
      <vt:lpstr>Times New Roman</vt:lpstr>
      <vt:lpstr>Wingdings</vt:lpstr>
      <vt:lpstr>MENA Template 2</vt:lpstr>
      <vt:lpstr>think-cell Slide</vt:lpstr>
      <vt:lpstr>Semiconductor Packaging:  The Challenges of a Secure Supply Chain</vt:lpstr>
      <vt:lpstr>Electronic Manufacturing Supply Chain: Unavoidably international, even for DoD</vt:lpstr>
      <vt:lpstr>Semiconductor Assembly Example (2.5D HBM): How many people have access throughout the supply chain?</vt:lpstr>
      <vt:lpstr>Semiconductor Assembly Example (2.5D HBM): How many people have access throughout the supply chain?</vt:lpstr>
      <vt:lpstr>Microelectronics Innovation for National Economic and Economic Competitiveness (MINSEC):  Packaging is critical part of security</vt:lpstr>
      <vt:lpstr>“Microelectronics and the Department of Defense:  The Way Ahead” Lisa Porter (DUSD(R&amp;E)) at DARPA’s ERI Summit (July 2019)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2013-10-24T14:15:50Z</cp:lastPrinted>
  <dcterms:created xsi:type="dcterms:W3CDTF">2014-04-03T05:54:16Z</dcterms:created>
  <dcterms:modified xsi:type="dcterms:W3CDTF">2019-08-02T12:37:33Z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0x010100CBBEDBA307BAA048B4FCD3E2F1F0D2C6</vt:lpwstr>
  </property>
  <property fmtid="{D5CDD505-2E9C-101B-9397-08002B2CF9AE}" pid="3" name="SharedWithUsers">
    <vt:lpwstr>Sanford, Shade [ME]42Davinic, Nicholas [USA]78Moukaddem, Souheil [ME]58Visick, Jennifer [USA]37Lim, Jihee [ME]9Nayfeh, Mahir [ME]57Ahmed, Raihan [ME]32</vt:lpwstr>
  </property>
</Properties>
</file>